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4" r:id="rId9"/>
    <p:sldId id="280" r:id="rId10"/>
    <p:sldId id="281" r:id="rId11"/>
    <p:sldId id="282" r:id="rId12"/>
    <p:sldId id="283" r:id="rId13"/>
    <p:sldId id="274" r:id="rId14"/>
  </p:sldIdLst>
  <p:sldSz cx="1296035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A85400"/>
    <a:srgbClr val="DE0000"/>
    <a:srgbClr val="CC0000"/>
    <a:srgbClr val="990000"/>
    <a:srgbClr val="A50021"/>
    <a:srgbClr val="FF0000"/>
    <a:srgbClr val="467EB0"/>
    <a:srgbClr val="C85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2" y="78"/>
      </p:cViewPr>
      <p:guideLst>
        <p:guide orient="horz" pos="2267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76099217423543E-3"/>
          <c:y val="2.2027122515947302E-3"/>
          <c:w val="0.9580355532285364"/>
          <c:h val="0.75948305279875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130 млн рублей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24E-4280-9E3C-53EB09BC49A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24E-4280-9E3C-53EB09BC49A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24E-4280-9E3C-53EB09BC49A2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A6AEAC-2EC6-4177-B2EC-699DD9ABB33E}" type="CATEGORYNAME">
                      <a:rPr lang="ru-RU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; </a:t>
                    </a:r>
                  </a:p>
                  <a:p>
                    <a:pPr>
                      <a:defRPr/>
                    </a:pPr>
                    <a:fld id="{78EFEBD4-CAF0-4976-9CDE-00C118B5D586}" type="VALUE">
                      <a:rPr lang="ru-RU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млн. руб.</a:t>
                    </a:r>
                    <a:r>
                      <a:rPr lang="ru-RU" baseline="0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4E-4280-9E3C-53EB09BC49A2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8DE698-45DE-4CF6-A185-838980D3E882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4CC016A9-581B-4408-9878-BD558B3137CA}" type="VALUE">
                      <a:rPr lang="ru-RU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млн</a:t>
                    </a:r>
                    <a:r>
                      <a:rPr lang="ru-RU" baseline="0" dirty="0">
                        <a:solidFill>
                          <a:schemeClr val="accent5"/>
                        </a:solidFill>
                      </a:rPr>
                      <a:t>.</a:t>
                    </a:r>
                    <a:r>
                      <a:rPr lang="ru-RU" baseline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руб</a:t>
                    </a:r>
                    <a:r>
                      <a:rPr lang="ru-RU" baseline="0" dirty="0">
                        <a:solidFill>
                          <a:schemeClr val="accent5"/>
                        </a:solidFill>
                      </a:rPr>
                      <a:t>.;</a:t>
                    </a:r>
                    <a:r>
                      <a:rPr lang="ru-RU" baseline="0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4E-4280-9E3C-53EB09BC49A2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6FBC5C-E899-47DE-8F30-135B1E86EE91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 baseline="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fld id="{8F885DAC-8DA5-402B-A1D1-E4A85B93F60B}" type="VALUE">
                      <a:rPr lang="ru-RU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млн. руб.</a:t>
                    </a:r>
                    <a:r>
                      <a:rPr lang="ru-RU" baseline="0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4E-4280-9E3C-53EB09BC49A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15</c:v>
                </c:pt>
                <c:pt idx="1">
                  <c:v>50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4E-4280-9E3C-53EB09BC49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24290-53EA-4D62-A1E4-D4AE8D79167F}" type="datetime1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«Повышение эффективности работы модернизированных кинозалов,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171C7-4BC3-4C2A-8384-5C6EE41D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3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18069-B99A-49F5-84B1-C6F5161C2C0C}" type="datetime1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«Повышение эффективности работы модернизированных кинозалов,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7F44A-36B0-4785-BDAF-2CBBC5298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476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178222"/>
            <a:ext cx="9720263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781306"/>
            <a:ext cx="9720263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14C0-BA76-46DD-8E1E-AEA2F0D0CD8A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4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0193-BAD3-481E-B262-E20C2A3BD00D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1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383297"/>
            <a:ext cx="2794575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383297"/>
            <a:ext cx="822172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B27B-CE5F-45D8-8849-8636DA87E96B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2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62A-FAA1-415F-B109-67272BFC0771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1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94830"/>
            <a:ext cx="11178302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817875"/>
            <a:ext cx="11178302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CDF7-2FD3-4774-AC02-9D9F9EACBE66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9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1916484"/>
            <a:ext cx="5508149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1916484"/>
            <a:ext cx="5508149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B482-8E45-47B5-87F2-C985BEB9F1D2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383297"/>
            <a:ext cx="11178302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764832"/>
            <a:ext cx="548283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629749"/>
            <a:ext cx="5482835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764832"/>
            <a:ext cx="5509837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629749"/>
            <a:ext cx="5509837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E051-81DE-448C-8924-3B816280D2D0}" type="datetime1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0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C00D-B9E4-4298-9C86-227A7A2E47DD}" type="datetime1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5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196B-C2E1-41D2-967B-AE484E1B4DB9}" type="datetime1">
              <a:rPr lang="ru-RU" smtClean="0"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9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479954"/>
            <a:ext cx="4180050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36569"/>
            <a:ext cx="6561177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159794"/>
            <a:ext cx="4180050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6FF2-2443-44F1-AE78-963E9D1D3F29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2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479954"/>
            <a:ext cx="4180050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36569"/>
            <a:ext cx="6561177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159794"/>
            <a:ext cx="4180050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796-C972-4BD3-9E44-FCD687FFC6A0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5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70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383297"/>
            <a:ext cx="1117830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916484"/>
            <a:ext cx="1117830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6672697"/>
            <a:ext cx="291607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58DB-41B9-4C17-B3ED-7B97F7250ABC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6672697"/>
            <a:ext cx="437411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«Повышение эффективности работы модернизированных кинозалов, открытых в 2016-2019 г.г. в населенных пунктах Саратовской области с численностью населения до 500 тыс.человек»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6672697"/>
            <a:ext cx="291607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B93FE-3D6A-499C-B0EB-03F32B49B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8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g"/><Relationship Id="rId18" Type="http://schemas.openxmlformats.org/officeDocument/2006/relationships/image" Target="../media/image45.jpeg"/><Relationship Id="rId3" Type="http://schemas.openxmlformats.org/officeDocument/2006/relationships/image" Target="../media/image3.png"/><Relationship Id="rId21" Type="http://schemas.openxmlformats.org/officeDocument/2006/relationships/image" Target="../media/image47.png"/><Relationship Id="rId7" Type="http://schemas.openxmlformats.org/officeDocument/2006/relationships/image" Target="../media/image34.jpeg"/><Relationship Id="rId12" Type="http://schemas.openxmlformats.org/officeDocument/2006/relationships/image" Target="../media/image39.jpg"/><Relationship Id="rId17" Type="http://schemas.openxmlformats.org/officeDocument/2006/relationships/image" Target="../media/image44.jpeg"/><Relationship Id="rId2" Type="http://schemas.openxmlformats.org/officeDocument/2006/relationships/image" Target="../media/image2.jpg"/><Relationship Id="rId16" Type="http://schemas.openxmlformats.org/officeDocument/2006/relationships/image" Target="../media/image43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6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33562" cy="7387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610" y="194846"/>
            <a:ext cx="3341256" cy="660516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культуры Саратовской области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044" y="2164168"/>
            <a:ext cx="10305793" cy="29238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работы модернизированных кинозалов,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в 2016-2019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населенных пунктах Саратовской области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численностью населения до 500 тысяч человек»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29659" y="180504"/>
            <a:ext cx="3657600" cy="689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Саратовский областной  методический </a:t>
            </a:r>
            <a:r>
              <a:rPr lang="ru-RU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киновидеоцентр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28479" y="5088048"/>
            <a:ext cx="4119852" cy="660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семинар-совещание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35429" y="6396854"/>
            <a:ext cx="4119852" cy="660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 2019 года</a:t>
            </a:r>
          </a:p>
          <a:p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</a:t>
            </a:r>
          </a:p>
        </p:txBody>
      </p:sp>
    </p:spTree>
    <p:extLst>
      <p:ext uri="{BB962C8B-B14F-4D97-AF65-F5344CB8AC3E}">
        <p14:creationId xmlns:p14="http://schemas.microsoft.com/office/powerpoint/2010/main" val="9266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59" y="3518255"/>
            <a:ext cx="1067171" cy="711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02" y="3004162"/>
            <a:ext cx="1085080" cy="723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72" y="3697313"/>
            <a:ext cx="987787" cy="658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59221" y="706965"/>
            <a:ext cx="857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работы регионов в рамках программы поддержки кинозалов в населенных пунктах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численностью жителей до 500 тысяч человек: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4460" y="3551734"/>
            <a:ext cx="348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7696" y="1958041"/>
            <a:ext cx="637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модернизированных кинозалов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7696" y="2827976"/>
            <a:ext cx="409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кинопоказов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4460" y="4433314"/>
            <a:ext cx="531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национальных фильмов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4460" y="5550364"/>
            <a:ext cx="356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валовый сбор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12" y="1973927"/>
            <a:ext cx="1098615" cy="7324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812" y="1892982"/>
            <a:ext cx="1162409" cy="774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06" y="1767206"/>
            <a:ext cx="1238508" cy="928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47" y="2838868"/>
            <a:ext cx="933563" cy="622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63" y="4851967"/>
            <a:ext cx="952176" cy="1357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92" y="4633596"/>
            <a:ext cx="903198" cy="1287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58" y="5298537"/>
            <a:ext cx="890634" cy="1314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661" y="5497703"/>
            <a:ext cx="816101" cy="1199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31" y="4572866"/>
            <a:ext cx="949097" cy="1356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328" y="5251180"/>
            <a:ext cx="859492" cy="1234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15" y="3093311"/>
            <a:ext cx="906003" cy="604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22" y="3428272"/>
            <a:ext cx="1062880" cy="708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9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44" y="4509790"/>
            <a:ext cx="2399560" cy="2399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36" y="6140457"/>
            <a:ext cx="494268" cy="4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8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882" y="694673"/>
            <a:ext cx="786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«Культура» 2019-2024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«Культурная среда»		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кинозалов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0835" y="2494462"/>
            <a:ext cx="10859283" cy="39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Саратовская область</a:t>
            </a:r>
            <a:r>
              <a:rPr lang="ru-RU" sz="28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открыть (по данным администраций муниципальных районов):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кинозал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Балтайский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Пугачевский районы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кинозала 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-Гайский 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r>
              <a:rPr lang="ru-RU" sz="24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кинозала - Воскресенский,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Татищевский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r>
              <a:rPr lang="ru-RU" sz="24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кинозала - Базарно-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Карабулакский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и  ЗАТО Михайловский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3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882" y="694673"/>
            <a:ext cx="786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«Культура» 2019-2024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«Культурная среда»		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кинозалов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017" y="2040769"/>
            <a:ext cx="108170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министерства культуры области и органов местного самоуправления </a:t>
            </a:r>
          </a:p>
          <a:p>
            <a:pPr algn="ctr"/>
            <a:r>
              <a:rPr lang="ru-RU" sz="24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год:</a:t>
            </a:r>
            <a:endParaRPr lang="ru-RU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 программы модернизации и технического переоснащения кинозалов в населенных пунктах численностью до 500 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9 муниципальных районах области (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Балашовском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Вольском,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Екатериновском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Краснопартизанском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Новобурасском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Озинском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Ровенском, Саратовском,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Энгельсском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экономически оптимального репертуара и повышение эффективности работы модернизированных муниципальных кинозалов/кинотеатров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о сотрудничестве и партнерстве между Саратовским областным методическим киновидеоцентром и модернизированными муниципальными кинозалами/ кинотеатрами по вопросу осуществления кинопрокатной деятельности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7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33562" cy="7387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610" y="194846"/>
            <a:ext cx="3341256" cy="660516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культуры Саратовской области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044" y="2164168"/>
            <a:ext cx="10305793" cy="29238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работы модернизированных кинозалов,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в 2016-2019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населенных пунктах Саратовской области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численностью населения до 500 тысяч человек»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29659" y="180504"/>
            <a:ext cx="3657600" cy="689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599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Саратовский областной  методический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киновидеоцентр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28479" y="5088048"/>
            <a:ext cx="4119852" cy="660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599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семинар-совещание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35429" y="6396854"/>
            <a:ext cx="4119852" cy="660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599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 декабря 2019 года</a:t>
            </a:r>
          </a:p>
          <a:p>
            <a:pPr marL="0" marR="0" lvl="0" indent="0" algn="ctr" defTabSz="9599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Саратов</a:t>
            </a:r>
          </a:p>
        </p:txBody>
      </p:sp>
    </p:spTree>
    <p:extLst>
      <p:ext uri="{BB962C8B-B14F-4D97-AF65-F5344CB8AC3E}">
        <p14:creationId xmlns:p14="http://schemas.microsoft.com/office/powerpoint/2010/main" val="277567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551" y="1447974"/>
            <a:ext cx="10839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совместной деятельности министерства культуры области и органов местного самоуправления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модернизации открытых в 2016-2019 годах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кинозалов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задачах на 2020 год»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2988" y="4922196"/>
            <a:ext cx="9873760" cy="107721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Татьяна Анатольевна Гаранина                            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культуры области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47843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845" y="686266"/>
            <a:ext cx="1160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программа поддержки кинозалов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населенных пунктах России с численностью до 500 тыс. человек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(2015-2018)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86" y="2409577"/>
            <a:ext cx="3089985" cy="2059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86" y="4945280"/>
            <a:ext cx="2342705" cy="1561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67" y="4945280"/>
            <a:ext cx="2278959" cy="1519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67" y="2409577"/>
            <a:ext cx="3191541" cy="2127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04" y="4894701"/>
            <a:ext cx="2282055" cy="1521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07" y="4894701"/>
            <a:ext cx="2418572" cy="1612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56" y="2147065"/>
            <a:ext cx="1566339" cy="2349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900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4602" y="843337"/>
            <a:ext cx="9795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программа поддержки кинозалов </a:t>
            </a:r>
          </a:p>
          <a:p>
            <a:pPr lvl="0" algn="ctr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населенных пунктах России 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численностью до 500 тыс. человек </a:t>
            </a:r>
            <a:r>
              <a:rPr lang="ru-RU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(2015-2018)</a:t>
            </a:r>
          </a:p>
          <a:p>
            <a:pPr algn="ctr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4602" y="2580647"/>
            <a:ext cx="78925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Саратовская область: </a:t>
            </a:r>
          </a:p>
          <a:p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5-е место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регионов РФ 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количеству модернизированных кинозалов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6279" y="4816416"/>
            <a:ext cx="11090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кинозалов в </a:t>
            </a:r>
            <a:r>
              <a:rPr lang="ru-RU" sz="26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населенных пунктах,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из них </a:t>
            </a:r>
            <a:r>
              <a:rPr lang="ru-RU" sz="26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кинозалов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населенных пунктах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7571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9642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577" y="3080805"/>
            <a:ext cx="1191940" cy="893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06" y="3097125"/>
            <a:ext cx="1148423" cy="861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98" y="3088892"/>
            <a:ext cx="1170380" cy="877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76" y="3122665"/>
            <a:ext cx="1266018" cy="844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88" y="3120701"/>
            <a:ext cx="1242057" cy="828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77845" y="731946"/>
            <a:ext cx="11604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программа поддержки кинозалов </a:t>
            </a:r>
          </a:p>
          <a:p>
            <a:pPr lvl="0" algn="ctr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населенных пунктах России 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численностью до 500 тыс. человек </a:t>
            </a:r>
            <a:r>
              <a:rPr lang="ru-RU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(2015-2018)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3988" y="1962139"/>
            <a:ext cx="11268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Саратовская область: </a:t>
            </a:r>
            <a:endParaRPr lang="ru-RU" sz="28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</a:t>
            </a:r>
            <a:r>
              <a:rPr lang="ru-RU" sz="28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5254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новых зрительских мест в </a:t>
            </a:r>
            <a:r>
              <a:rPr lang="ru-RU" sz="28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кинозалах 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83530578"/>
              </p:ext>
            </p:extLst>
          </p:nvPr>
        </p:nvGraphicFramePr>
        <p:xfrm>
          <a:off x="3031508" y="4908661"/>
          <a:ext cx="6871356" cy="285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07122" y="4302563"/>
            <a:ext cx="1028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</a:t>
            </a:r>
            <a:r>
              <a:rPr lang="ru-RU" sz="28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 рублей государственных инвестиций: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11" y="3080805"/>
            <a:ext cx="1234908" cy="925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706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845" y="731946"/>
            <a:ext cx="11604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программа поддержки кинозалов </a:t>
            </a:r>
          </a:p>
          <a:p>
            <a:pPr lvl="0" algn="ctr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населенных пунктах России 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численностью до 500 тыс. человек </a:t>
            </a:r>
            <a:r>
              <a:rPr lang="ru-RU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(2015-2018)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8982" y="2126876"/>
            <a:ext cx="11042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Саратовская область: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473 331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зрителей получили доступ к современному цифровому кино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01" y="3942758"/>
            <a:ext cx="2137837" cy="1458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95" y="3942758"/>
            <a:ext cx="2898076" cy="1977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19" y="3942758"/>
            <a:ext cx="2388481" cy="1629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98" y="5076890"/>
            <a:ext cx="2834346" cy="1640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45" y="4284213"/>
            <a:ext cx="3287278" cy="2243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590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6614" y="718628"/>
            <a:ext cx="1007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«Культура» 2019-2024 </a:t>
            </a:r>
            <a:r>
              <a:rPr lang="ru-RU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«Культурная среда»		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кинозалов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4319" y="2037149"/>
            <a:ext cx="10998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Саратовская область:</a:t>
            </a:r>
            <a:r>
              <a:rPr lang="ru-RU" sz="28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открылись </a:t>
            </a:r>
            <a:r>
              <a:rPr lang="ru-RU" sz="2400" b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модернизированных кинозала: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Балаково (частный кинозал)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Шиханы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Ивантеевка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Духовницкое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5481" y="4133483"/>
            <a:ext cx="1589952" cy="894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50819" y="4114641"/>
            <a:ext cx="1760249" cy="990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89061" y="2487530"/>
            <a:ext cx="1710726" cy="962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96905" y="2983259"/>
            <a:ext cx="1540594" cy="866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20" y="3994962"/>
            <a:ext cx="1000757" cy="1334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57" y="3824035"/>
            <a:ext cx="1794639" cy="1345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92" y="5404869"/>
            <a:ext cx="1746454" cy="1164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634" y="5430953"/>
            <a:ext cx="1964620" cy="1309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61" y="5467806"/>
            <a:ext cx="1652328" cy="1239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771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 w="0"/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6614" y="718628"/>
            <a:ext cx="1007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Национальный проект «Культура» 2019-2024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г.г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проект «Культурная среда»		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 поддержки кинозалов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7307" y="1948921"/>
            <a:ext cx="10998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Саратовская область: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20 декабря 2019 года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откроются </a:t>
            </a:r>
            <a:r>
              <a:rPr lang="ru-RU" sz="2400" b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модернизированных кинозалов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Калининск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Красноармейск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р.п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Мокроус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Питерка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.п. Турки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8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967857" cy="7294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-40589"/>
            <a:ext cx="12986328" cy="730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802" y="241129"/>
            <a:ext cx="716317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400" i="1" dirty="0">
                <a:ln w="0"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эффективности работы модернизированных кинозалов Саратовской области»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6614" y="718628"/>
            <a:ext cx="1007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«Культура» 2019-2024 </a:t>
            </a:r>
            <a:r>
              <a:rPr lang="ru-RU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«Культурная среда»		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кинозалов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3270" y="2379410"/>
            <a:ext cx="110670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Саратовская область</a:t>
            </a:r>
          </a:p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32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 года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планируется: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sz="32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модернизированных кинозалов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общий показатель современных технически переоснащенных муниципальных кинозалов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</a:t>
            </a:r>
            <a:r>
              <a:rPr lang="ru-RU" sz="32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населенных пунктах </a:t>
            </a:r>
          </a:p>
        </p:txBody>
      </p:sp>
    </p:spTree>
    <p:extLst>
      <p:ext uri="{BB962C8B-B14F-4D97-AF65-F5344CB8AC3E}">
        <p14:creationId xmlns:p14="http://schemas.microsoft.com/office/powerpoint/2010/main" val="39493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</TotalTime>
  <Words>599</Words>
  <Application>Microsoft Office PowerPoint</Application>
  <PresentationFormat>Произвольный</PresentationFormat>
  <Paragraphs>123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Министерство культуры Саратовской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Министерство культуры Саратовской области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культуры      Саратовской области</dc:title>
  <dc:creator>Пользователь Windows</dc:creator>
  <cp:lastModifiedBy>Вадим Гуляев</cp:lastModifiedBy>
  <cp:revision>78</cp:revision>
  <dcterms:created xsi:type="dcterms:W3CDTF">2019-12-04T11:13:45Z</dcterms:created>
  <dcterms:modified xsi:type="dcterms:W3CDTF">2019-12-11T05:42:08Z</dcterms:modified>
</cp:coreProperties>
</file>